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1"/>
  </p:notesMasterIdLst>
  <p:sldIdLst>
    <p:sldId id="256" r:id="rId2"/>
    <p:sldId id="268" r:id="rId3"/>
    <p:sldId id="270" r:id="rId4"/>
    <p:sldId id="296" r:id="rId5"/>
    <p:sldId id="295" r:id="rId6"/>
    <p:sldId id="281" r:id="rId7"/>
    <p:sldId id="282" r:id="rId8"/>
    <p:sldId id="291" r:id="rId9"/>
    <p:sldId id="287" r:id="rId10"/>
    <p:sldId id="286" r:id="rId11"/>
    <p:sldId id="288" r:id="rId12"/>
    <p:sldId id="289" r:id="rId13"/>
    <p:sldId id="290" r:id="rId14"/>
    <p:sldId id="292" r:id="rId15"/>
    <p:sldId id="283" r:id="rId16"/>
    <p:sldId id="284" r:id="rId17"/>
    <p:sldId id="293" r:id="rId18"/>
    <p:sldId id="297" r:id="rId19"/>
    <p:sldId id="294" r:id="rId20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8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948" y="48"/>
      </p:cViewPr>
      <p:guideLst>
        <p:guide orient="horz" pos="217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ndinip\Downloads\GS%20Indicatori%20agg%202019-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609443621527502E-2"/>
          <c:y val="5.8957424080799244E-2"/>
          <c:w val="0.88914633195603021"/>
          <c:h val="0.812410429083473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9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504-40C9-B0FD-F95E8A1D49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trendline>
            <c:spPr>
              <a:ln w="22225">
                <a:solidFill>
                  <a:srgbClr val="00B050"/>
                </a:solidFill>
              </a:ln>
            </c:spPr>
            <c:trendlineType val="exp"/>
            <c:dispRSqr val="0"/>
            <c:dispEq val="0"/>
          </c:trendline>
          <c:cat>
            <c:strRef>
              <c:f>'[GS Indicatori agg 2019-05.xlsx]grafici'!$C$4:$C$13</c:f>
              <c:strCache>
                <c:ptCount val="10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</c:strCache>
            </c:strRef>
          </c:cat>
          <c:val>
            <c:numRef>
              <c:f>'[GS Indicatori agg 2019-05.xlsx]grafici'!$D$4:$D$13</c:f>
              <c:numCache>
                <c:formatCode>General</c:formatCode>
                <c:ptCount val="10"/>
                <c:pt idx="0">
                  <c:v>10</c:v>
                </c:pt>
                <c:pt idx="1">
                  <c:v>13</c:v>
                </c:pt>
                <c:pt idx="2">
                  <c:v>11</c:v>
                </c:pt>
                <c:pt idx="3">
                  <c:v>19</c:v>
                </c:pt>
                <c:pt idx="4">
                  <c:v>14</c:v>
                </c:pt>
                <c:pt idx="5">
                  <c:v>32</c:v>
                </c:pt>
                <c:pt idx="6">
                  <c:v>47</c:v>
                </c:pt>
                <c:pt idx="7">
                  <c:v>72</c:v>
                </c:pt>
                <c:pt idx="8">
                  <c:v>103</c:v>
                </c:pt>
                <c:pt idx="9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1E-49B8-9FB4-B1360ACC1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53920"/>
        <c:axId val="81955456"/>
      </c:barChart>
      <c:catAx>
        <c:axId val="819539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1800000" vert="horz"/>
          <a:lstStyle/>
          <a:p>
            <a:pPr>
              <a:defRPr sz="1200" b="1"/>
            </a:pPr>
            <a:endParaRPr lang="it-IT"/>
          </a:p>
        </c:txPr>
        <c:crossAx val="81955456"/>
        <c:crosses val="autoZero"/>
        <c:auto val="1"/>
        <c:lblAlgn val="ctr"/>
        <c:lblOffset val="100"/>
        <c:noMultiLvlLbl val="0"/>
      </c:catAx>
      <c:valAx>
        <c:axId val="8195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81953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375662A-17B0-4C3B-97BF-CE4AEE16AFE7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1FFA8F3D-9A1D-4BF9-9FB0-CDA30931FB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441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6C0C26-55EF-4DF4-B0D4-F1F1E2FBE165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2E5E3D-2751-4111-AA91-41DBEF551736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6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0C26-55EF-4DF4-B0D4-F1F1E2FBE165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E3D-2751-4111-AA91-41DBEF5517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7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0C26-55EF-4DF4-B0D4-F1F1E2FBE165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E3D-2751-4111-AA91-41DBEF5517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20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0C26-55EF-4DF4-B0D4-F1F1E2FBE165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E3D-2751-4111-AA91-41DBEF5517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90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0C26-55EF-4DF4-B0D4-F1F1E2FBE165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E3D-2751-4111-AA91-41DBEF551736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1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0C26-55EF-4DF4-B0D4-F1F1E2FBE165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E3D-2751-4111-AA91-41DBEF5517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5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0C26-55EF-4DF4-B0D4-F1F1E2FBE165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E3D-2751-4111-AA91-41DBEF5517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6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0C26-55EF-4DF4-B0D4-F1F1E2FBE165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E3D-2751-4111-AA91-41DBEF5517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83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0C26-55EF-4DF4-B0D4-F1F1E2FBE165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E3D-2751-4111-AA91-41DBEF5517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87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0C26-55EF-4DF4-B0D4-F1F1E2FBE165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E3D-2751-4111-AA91-41DBEF5517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78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0C26-55EF-4DF4-B0D4-F1F1E2FBE165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5E3D-2751-4111-AA91-41DBEF5517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0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46C0C26-55EF-4DF4-B0D4-F1F1E2FBE165}" type="datetimeFigureOut">
              <a:rPr lang="it-IT" smtClean="0"/>
              <a:t>03/06/2019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B2E5E3D-2751-4111-AA91-41DBEF5517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99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ileibusto.gov.it/wp-content/uploads/2018/01/FORMAZIONE-ALLE-CLASSI-PROGETTO-MERENDA-GREEN-2017-2018.pdf" TargetMode="External"/><Relationship Id="rId2" Type="http://schemas.openxmlformats.org/officeDocument/2006/relationships/hyperlink" Target="https://www.galileibusto.gov.it/wp-content/uploads/2018/05/RACCOLTA-differenziata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hyperlink" Target="https://sites.google.com/view/cuvio-in-green/riuso/fazzoletti-di-carta?authuser=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ceotosi.gov.it/mondobiodiverso/" TargetMode="External"/><Relationship Id="rId2" Type="http://schemas.openxmlformats.org/officeDocument/2006/relationships/hyperlink" Target="https://sites.google.com/view/scuola-giovanni-xxiii-di-march/orto-didattic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hyperlink" Target="https://biovagando.wordpres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ctoscanini.it/didattica/buon-appetitopiatto-pulito-io-non-sprec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schoolsforum.wordpress.com/" TargetMode="External"/><Relationship Id="rId2" Type="http://schemas.openxmlformats.org/officeDocument/2006/relationships/hyperlink" Target="http://www.modusricilandi.info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BAC25-3B54-4705-BD33-F258542FAD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11625" y="2617700"/>
            <a:ext cx="9950823" cy="165847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chemeClr val="tx1"/>
                </a:solidFill>
              </a:rPr>
              <a:t>Green School:</a:t>
            </a:r>
            <a:br>
              <a:rPr lang="it-IT" sz="4000" b="1" dirty="0">
                <a:solidFill>
                  <a:schemeClr val="tx1"/>
                </a:solidFill>
              </a:rPr>
            </a:br>
            <a:r>
              <a:rPr lang="it-IT" sz="4000" b="1" dirty="0">
                <a:solidFill>
                  <a:schemeClr val="tx1"/>
                </a:solidFill>
              </a:rPr>
              <a:t>le scuole della provincia di Varese</a:t>
            </a:r>
            <a:br>
              <a:rPr lang="it-IT" sz="4000" b="1" dirty="0">
                <a:solidFill>
                  <a:schemeClr val="tx1"/>
                </a:solidFill>
              </a:rPr>
            </a:br>
            <a:r>
              <a:rPr lang="it-IT" sz="4000" b="1" dirty="0">
                <a:solidFill>
                  <a:schemeClr val="tx1"/>
                </a:solidFill>
              </a:rPr>
              <a:t>verso la sostenibilità ambientale</a:t>
            </a:r>
          </a:p>
        </p:txBody>
      </p:sp>
      <p:pic>
        <p:nvPicPr>
          <p:cNvPr id="12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9" y="5949950"/>
            <a:ext cx="4494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48681" y="5591708"/>
            <a:ext cx="4608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Il comitato tecnico: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09" y="198145"/>
            <a:ext cx="3431163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1" y="5827088"/>
            <a:ext cx="1259591" cy="1007098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330281" y="5591493"/>
            <a:ext cx="28714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 collaborazione con:</a:t>
            </a:r>
          </a:p>
        </p:txBody>
      </p:sp>
    </p:spTree>
    <p:extLst>
      <p:ext uri="{BB962C8B-B14F-4D97-AF65-F5344CB8AC3E}">
        <p14:creationId xmlns:p14="http://schemas.microsoft.com/office/powerpoint/2010/main" val="400818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le buone pratiche sostenibili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2729" y="1556791"/>
            <a:ext cx="11528611" cy="4500739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Pesatura e analisi merceologica dei rifiuti</a:t>
            </a:r>
          </a:p>
          <a:p>
            <a:r>
              <a:rPr lang="it-IT" sz="2400" dirty="0">
                <a:hlinkClick r:id="rId2"/>
              </a:rPr>
              <a:t>Raccolta differenziata efficiente</a:t>
            </a:r>
            <a:r>
              <a:rPr lang="it-IT" sz="2400" dirty="0"/>
              <a:t> (non bidoni dappertutto) </a:t>
            </a:r>
          </a:p>
          <a:p>
            <a:r>
              <a:rPr lang="it-IT" sz="2400" dirty="0"/>
              <a:t>Guardiani del cestino</a:t>
            </a:r>
          </a:p>
          <a:p>
            <a:r>
              <a:rPr lang="it-IT" sz="2400" dirty="0">
                <a:hlinkClick r:id="rId3"/>
              </a:rPr>
              <a:t>Merende green</a:t>
            </a:r>
            <a:endParaRPr lang="it-IT" sz="2400" dirty="0"/>
          </a:p>
          <a:p>
            <a:r>
              <a:rPr lang="it-IT" sz="2400" dirty="0"/>
              <a:t>Aule d’informatica con PC rigenerati (Progetto Nuova Vita)</a:t>
            </a:r>
          </a:p>
          <a:p>
            <a:r>
              <a:rPr lang="it-IT" sz="2400" dirty="0"/>
              <a:t>Compostaggio</a:t>
            </a:r>
          </a:p>
          <a:p>
            <a:r>
              <a:rPr lang="it-IT" sz="2400" dirty="0"/>
              <a:t>Utilizzo di borracce, acqua in brocca e bicchieri lavabili per bere a scuola</a:t>
            </a:r>
          </a:p>
          <a:p>
            <a:r>
              <a:rPr lang="it-IT" sz="2400" dirty="0"/>
              <a:t>Feste di </a:t>
            </a:r>
            <a:r>
              <a:rPr lang="it-IT" sz="2400" dirty="0" err="1"/>
              <a:t>ecocompleanno</a:t>
            </a:r>
            <a:endParaRPr lang="it-IT" sz="2400" dirty="0"/>
          </a:p>
          <a:p>
            <a:r>
              <a:rPr lang="it-IT" sz="2400" dirty="0">
                <a:hlinkClick r:id="rId4"/>
              </a:rPr>
              <a:t>Eliminazione dell’usa e getta</a:t>
            </a:r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-5" y="663405"/>
            <a:ext cx="12192000" cy="6006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Rifiuti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3337503" y="6123433"/>
            <a:ext cx="5508000" cy="720000"/>
            <a:chOff x="3845523" y="6038763"/>
            <a:chExt cx="5586242" cy="819397"/>
          </a:xfrm>
        </p:grpSpPr>
        <p:pic>
          <p:nvPicPr>
            <p:cNvPr id="9" name="Immagin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95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le buone pratiche sostenibili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2729" y="1556792"/>
            <a:ext cx="11528611" cy="425233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Questionario per conoscere la mobilità casa-scuola</a:t>
            </a:r>
          </a:p>
          <a:p>
            <a:r>
              <a:rPr lang="it-IT" sz="2400" dirty="0" err="1"/>
              <a:t>Bicibus</a:t>
            </a:r>
            <a:r>
              <a:rPr lang="it-IT" sz="2400" dirty="0"/>
              <a:t> </a:t>
            </a:r>
          </a:p>
          <a:p>
            <a:r>
              <a:rPr lang="it-IT" sz="2400" dirty="0" err="1"/>
              <a:t>Pedibus</a:t>
            </a:r>
            <a:endParaRPr lang="it-IT" sz="2400" dirty="0"/>
          </a:p>
          <a:p>
            <a:r>
              <a:rPr lang="it-IT" sz="2400" dirty="0"/>
              <a:t>Ciclofficina</a:t>
            </a:r>
          </a:p>
          <a:p>
            <a:r>
              <a:rPr lang="it-IT" sz="2400" dirty="0"/>
              <a:t>Lo sviluppo dell’app </a:t>
            </a:r>
            <a:r>
              <a:rPr lang="it-IT" sz="2400" dirty="0" err="1"/>
              <a:t>Equostop</a:t>
            </a:r>
            <a:r>
              <a:rPr lang="it-IT" sz="2400" dirty="0"/>
              <a:t> per la mobilità sostenibile</a:t>
            </a:r>
          </a:p>
          <a:p>
            <a:r>
              <a:rPr lang="it-IT" sz="2400" dirty="0"/>
              <a:t>Un piano della mobilità sostenibile casa-scuola</a:t>
            </a:r>
          </a:p>
          <a:p>
            <a:r>
              <a:rPr lang="it-IT" sz="2400" dirty="0"/>
              <a:t>Giornate tutti a piedi (o in bici)</a:t>
            </a:r>
          </a:p>
          <a:p>
            <a:r>
              <a:rPr lang="it-IT" sz="2400" dirty="0"/>
              <a:t>Individuazione di percorsi sicuri pedonali casa-scuola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-5" y="663405"/>
            <a:ext cx="12192000" cy="6006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Mobilità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9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2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le buone pratiche sostenibili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2729" y="1506076"/>
            <a:ext cx="11528611" cy="4464426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Orti scolastici e aiuole didattiche</a:t>
            </a:r>
          </a:p>
          <a:p>
            <a:r>
              <a:rPr lang="it-IT" sz="2400" dirty="0">
                <a:hlinkClick r:id="rId2"/>
              </a:rPr>
              <a:t>Stagno didattico </a:t>
            </a:r>
            <a:r>
              <a:rPr lang="it-IT" sz="2400" dirty="0"/>
              <a:t>e pozze per anfibi</a:t>
            </a:r>
          </a:p>
          <a:p>
            <a:r>
              <a:rPr lang="it-IT" sz="2400" dirty="0"/>
              <a:t>Lombricai</a:t>
            </a:r>
          </a:p>
          <a:p>
            <a:r>
              <a:rPr lang="it-IT" sz="2400" dirty="0"/>
              <a:t>Mangiatoie per uccellini</a:t>
            </a:r>
          </a:p>
          <a:p>
            <a:r>
              <a:rPr lang="it-IT" sz="2400" dirty="0"/>
              <a:t>Piantumazione alberi (specie autoctone)</a:t>
            </a:r>
          </a:p>
          <a:p>
            <a:r>
              <a:rPr lang="it-IT" sz="2400" dirty="0">
                <a:hlinkClick r:id="rId3"/>
              </a:rPr>
              <a:t>Mondo </a:t>
            </a:r>
            <a:r>
              <a:rPr lang="it-IT" sz="2400" dirty="0" err="1">
                <a:hlinkClick r:id="rId3"/>
              </a:rPr>
              <a:t>Biodiverso</a:t>
            </a:r>
            <a:r>
              <a:rPr lang="it-IT" sz="2400" dirty="0">
                <a:hlinkClick r:id="rId3"/>
              </a:rPr>
              <a:t> </a:t>
            </a:r>
            <a:endParaRPr lang="it-IT" sz="2400" dirty="0"/>
          </a:p>
          <a:p>
            <a:r>
              <a:rPr lang="it-IT" sz="2400" dirty="0" err="1">
                <a:hlinkClick r:id="rId4"/>
              </a:rPr>
              <a:t>BioVAgando</a:t>
            </a:r>
            <a:endParaRPr lang="it-IT" sz="2400" dirty="0"/>
          </a:p>
          <a:p>
            <a:r>
              <a:rPr lang="it-IT" sz="2400" dirty="0"/>
              <a:t>Visite a parchi e aree protette</a:t>
            </a:r>
          </a:p>
          <a:p>
            <a:r>
              <a:rPr lang="it-IT" sz="2400" dirty="0"/>
              <a:t>Progetto Pillole di Natura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-5" y="663405"/>
            <a:ext cx="12192000" cy="6006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Natura e Biodiversità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9" name="Immagin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975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le buone pratiche sostenibili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2729" y="1506076"/>
            <a:ext cx="11528611" cy="4464426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/>
              <a:t>Menù partecipato</a:t>
            </a:r>
          </a:p>
          <a:p>
            <a:r>
              <a:rPr lang="it-IT" sz="2800" dirty="0"/>
              <a:t>Buon appetito, piatto pulito (</a:t>
            </a:r>
            <a:r>
              <a:rPr lang="it-IT" sz="2800" dirty="0">
                <a:hlinkClick r:id="rId2"/>
              </a:rPr>
              <a:t>primaria Moro Arsago Seprio</a:t>
            </a:r>
            <a:r>
              <a:rPr lang="it-IT" sz="2800" dirty="0"/>
              <a:t>)</a:t>
            </a:r>
          </a:p>
          <a:p>
            <a:r>
              <a:rPr lang="it-IT" sz="2800" dirty="0"/>
              <a:t>Ridistribuzione in classe di pane e frutta avanzati</a:t>
            </a:r>
          </a:p>
          <a:p>
            <a:r>
              <a:rPr lang="it-IT" sz="2800" dirty="0"/>
              <a:t>Donazione delle eccedenze</a:t>
            </a:r>
          </a:p>
          <a:p>
            <a:r>
              <a:rPr lang="it-IT" sz="2800" dirty="0"/>
              <a:t>Avanzi come cibo per animali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-5" y="663405"/>
            <a:ext cx="12192000" cy="6006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Spreco alimentare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9" name="Immagin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731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le buone pratiche sostenibili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2729" y="1506076"/>
            <a:ext cx="11528611" cy="4464426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/>
              <a:t>Laboratorio di </a:t>
            </a:r>
            <a:r>
              <a:rPr lang="it-IT" sz="2800" dirty="0" err="1"/>
              <a:t>Tinkering</a:t>
            </a:r>
            <a:r>
              <a:rPr lang="it-IT" sz="2800" dirty="0"/>
              <a:t> (primaria Pedotti Luvinate) e progettazione Aula Green</a:t>
            </a:r>
          </a:p>
          <a:p>
            <a:r>
              <a:rPr lang="it-IT" sz="2800" dirty="0"/>
              <a:t>Progetti Erasmus Green School</a:t>
            </a:r>
          </a:p>
          <a:p>
            <a:r>
              <a:rPr lang="it-IT" sz="2800" dirty="0"/>
              <a:t>Progetto E-</a:t>
            </a:r>
            <a:r>
              <a:rPr lang="it-IT" sz="2800" dirty="0" err="1"/>
              <a:t>Twinning</a:t>
            </a:r>
            <a:endParaRPr lang="it-IT" sz="2800" dirty="0"/>
          </a:p>
          <a:p>
            <a:r>
              <a:rPr lang="it-IT" sz="2800" dirty="0"/>
              <a:t>Progetto Green Jobs </a:t>
            </a:r>
          </a:p>
          <a:p>
            <a:r>
              <a:rPr lang="it-IT" sz="2800" dirty="0"/>
              <a:t>Progetto Green Promoters</a:t>
            </a:r>
          </a:p>
          <a:p>
            <a:r>
              <a:rPr lang="it-IT" sz="2800" dirty="0"/>
              <a:t>Approfondimenti sulle MIGRAZIONI CLIMATICHE (Liceo </a:t>
            </a:r>
            <a:r>
              <a:rPr lang="it-IT" sz="2800" dirty="0" err="1"/>
              <a:t>Candiani</a:t>
            </a:r>
            <a:r>
              <a:rPr lang="it-IT" sz="2800" dirty="0"/>
              <a:t>), sull’IMPRONTA ECOLOGICA, sull’INQUINAMENTO ACUSTICO (secondaria </a:t>
            </a:r>
            <a:r>
              <a:rPr lang="it-IT" sz="2800" dirty="0" err="1"/>
              <a:t>Galvaligi</a:t>
            </a:r>
            <a:r>
              <a:rPr lang="it-IT" sz="2800" dirty="0"/>
              <a:t>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-5" y="663405"/>
            <a:ext cx="12192000" cy="6006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E tanto altro…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9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6974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0F5AB7BD-6E98-4A34-B9BE-9278B3B3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83" y="981634"/>
            <a:ext cx="6647330" cy="4603377"/>
          </a:xfrm>
        </p:spPr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Dalla singola scuola ad un gruppo di scuole in contatto tra loro</a:t>
            </a:r>
          </a:p>
          <a:p>
            <a:endParaRPr lang="it-IT" sz="2800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Da un gruppo di scuole singole ad interi Istituti Comprensivi </a:t>
            </a:r>
          </a:p>
          <a:p>
            <a:endParaRPr lang="it-IT" sz="2800" dirty="0">
              <a:solidFill>
                <a:schemeClr val="tx1"/>
              </a:solidFill>
            </a:endParaRPr>
          </a:p>
          <a:p>
            <a:r>
              <a:rPr lang="it-IT" sz="2800" b="1" dirty="0">
                <a:solidFill>
                  <a:schemeClr val="tx1"/>
                </a:solidFill>
              </a:rPr>
              <a:t>Una rete di scopo coordinata a livello provinciale</a:t>
            </a: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B86276B4-FC89-47F8-8560-567FE9D5B946}"/>
              </a:ext>
            </a:extLst>
          </p:cNvPr>
          <p:cNvSpPr/>
          <p:nvPr/>
        </p:nvSpPr>
        <p:spPr>
          <a:xfrm>
            <a:off x="2897375" y="2461966"/>
            <a:ext cx="642796" cy="432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F850E43F-EC57-4037-831F-F9095B340DBE}"/>
              </a:ext>
            </a:extLst>
          </p:cNvPr>
          <p:cNvSpPr/>
          <p:nvPr/>
        </p:nvSpPr>
        <p:spPr>
          <a:xfrm>
            <a:off x="2897375" y="3938522"/>
            <a:ext cx="642796" cy="432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verso una rete scolastica di scopo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6580266" y="1234814"/>
            <a:ext cx="5461646" cy="4395150"/>
            <a:chOff x="3717088" y="1731521"/>
            <a:chExt cx="5461646" cy="4395150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F6C5EBA7-1BA4-4A08-8714-B9824C360FBD}"/>
                </a:ext>
              </a:extLst>
            </p:cNvPr>
            <p:cNvSpPr/>
            <p:nvPr/>
          </p:nvSpPr>
          <p:spPr>
            <a:xfrm>
              <a:off x="4290512" y="1978289"/>
              <a:ext cx="4241951" cy="3726319"/>
            </a:xfrm>
            <a:prstGeom prst="ellipse">
              <a:avLst/>
            </a:prstGeom>
            <a:noFill/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32E78362-89AE-444B-B3D7-2D3165570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541" y="1731521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ADA66F76-2938-4FB5-A0FF-A8CCEF8C3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191" y="3886841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A6E3778D-4B29-4E95-9F50-13C056CA5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158" y="1731521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9A93ECBA-314C-4B6B-A829-5BBE536F1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832" y="2721775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1416AC9E-9A50-4BCC-86DF-3B638461A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560" y="4859051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CF49CF0C-DCE2-40A9-AC16-14C053DF0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804" y="5281591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5252376C-0C1E-4000-99B2-1B854B8EE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993" y="4702236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60A3D743-49EB-4A8C-8A67-578399AB4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088" y="3566855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BE7A5F51-2BAA-4352-B025-D964E3F42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9014" y="2474047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1A7F8E11-88E3-4C05-BB5C-C5BA5701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6730" y="3214798"/>
              <a:ext cx="2624929" cy="1067624"/>
            </a:xfrm>
            <a:prstGeom prst="rect">
              <a:avLst/>
            </a:prstGeom>
          </p:spPr>
        </p:pic>
      </p:grpSp>
      <p:grpSp>
        <p:nvGrpSpPr>
          <p:cNvPr id="24" name="Gruppo 23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25" name="Immagin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92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0F5AB7BD-6E98-4A34-B9BE-9278B3B3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9" y="1030941"/>
            <a:ext cx="6638364" cy="4545105"/>
          </a:xfrm>
        </p:spPr>
        <p:txBody>
          <a:bodyPr>
            <a:normAutofit lnSpcReduction="10000"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Singoli progetti diffusi sul territorio spesso condotti in modo autonomo e separato</a:t>
            </a:r>
          </a:p>
          <a:p>
            <a:endParaRPr lang="it-IT" sz="2800" dirty="0">
              <a:solidFill>
                <a:schemeClr val="tx1"/>
              </a:solidFill>
            </a:endParaRPr>
          </a:p>
          <a:p>
            <a:r>
              <a:rPr lang="it-IT" sz="2800" dirty="0">
                <a:solidFill>
                  <a:schemeClr val="tx1"/>
                </a:solidFill>
              </a:rPr>
              <a:t>Sviluppo di collaborazioni in progetti e attività pilota</a:t>
            </a:r>
          </a:p>
          <a:p>
            <a:endParaRPr lang="it-IT" sz="2800" b="1" dirty="0">
              <a:solidFill>
                <a:schemeClr val="tx1"/>
              </a:solidFill>
            </a:endParaRPr>
          </a:p>
          <a:p>
            <a:r>
              <a:rPr lang="it-IT" sz="2800" b="1" dirty="0">
                <a:solidFill>
                  <a:schemeClr val="tx1"/>
                </a:solidFill>
              </a:rPr>
              <a:t>Condivisione di obiettivi e metodi, sviluppo di attività congiunte e sinergiche</a:t>
            </a:r>
            <a:endParaRPr lang="it-IT" sz="2800" b="1" dirty="0">
              <a:solidFill>
                <a:srgbClr val="549E39"/>
              </a:solidFill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B86276B4-FC89-47F8-8560-567FE9D5B946}"/>
              </a:ext>
            </a:extLst>
          </p:cNvPr>
          <p:cNvSpPr/>
          <p:nvPr/>
        </p:nvSpPr>
        <p:spPr>
          <a:xfrm>
            <a:off x="2888830" y="2325560"/>
            <a:ext cx="642796" cy="432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F850E43F-EC57-4037-831F-F9095B340DBE}"/>
              </a:ext>
            </a:extLst>
          </p:cNvPr>
          <p:cNvSpPr/>
          <p:nvPr/>
        </p:nvSpPr>
        <p:spPr>
          <a:xfrm>
            <a:off x="2888830" y="3650708"/>
            <a:ext cx="642796" cy="432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verso una rete territoriale di soggetti</a:t>
            </a:r>
          </a:p>
        </p:txBody>
      </p:sp>
      <p:sp>
        <p:nvSpPr>
          <p:cNvPr id="13" name="Rettangolo con angoli arrotondati 1">
            <a:extLst>
              <a:ext uri="{FF2B5EF4-FFF2-40B4-BE49-F238E27FC236}">
                <a16:creationId xmlns:a16="http://schemas.microsoft.com/office/drawing/2014/main" id="{E7001EF2-7D0C-404C-A07E-C8440AC1C82D}"/>
              </a:ext>
            </a:extLst>
          </p:cNvPr>
          <p:cNvSpPr/>
          <p:nvPr/>
        </p:nvSpPr>
        <p:spPr>
          <a:xfrm>
            <a:off x="8222278" y="1106641"/>
            <a:ext cx="2911755" cy="786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Associazioni e operatori</a:t>
            </a:r>
          </a:p>
        </p:txBody>
      </p:sp>
      <p:sp>
        <p:nvSpPr>
          <p:cNvPr id="14" name="Rettangolo con angoli arrotondati 5">
            <a:extLst>
              <a:ext uri="{FF2B5EF4-FFF2-40B4-BE49-F238E27FC236}">
                <a16:creationId xmlns:a16="http://schemas.microsoft.com/office/drawing/2014/main" id="{0E4ABA8E-EDBC-4C59-9F52-A4E3DAF8DCC3}"/>
              </a:ext>
            </a:extLst>
          </p:cNvPr>
          <p:cNvSpPr/>
          <p:nvPr/>
        </p:nvSpPr>
        <p:spPr>
          <a:xfrm>
            <a:off x="8222278" y="2376675"/>
            <a:ext cx="2911755" cy="786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Aziende</a:t>
            </a:r>
          </a:p>
        </p:txBody>
      </p:sp>
      <p:sp>
        <p:nvSpPr>
          <p:cNvPr id="15" name="Rettangolo con angoli arrotondati 6">
            <a:extLst>
              <a:ext uri="{FF2B5EF4-FFF2-40B4-BE49-F238E27FC236}">
                <a16:creationId xmlns:a16="http://schemas.microsoft.com/office/drawing/2014/main" id="{8906F45E-BDC5-4BCE-BC08-0384B73BD04E}"/>
              </a:ext>
            </a:extLst>
          </p:cNvPr>
          <p:cNvSpPr/>
          <p:nvPr/>
        </p:nvSpPr>
        <p:spPr>
          <a:xfrm>
            <a:off x="8222278" y="3594826"/>
            <a:ext cx="2911755" cy="899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Enti Locali</a:t>
            </a:r>
          </a:p>
          <a:p>
            <a:pPr algn="ctr"/>
            <a:r>
              <a:rPr lang="it-IT" sz="2000" dirty="0"/>
              <a:t>(Comuni, Parchi, Comunità Montane)</a:t>
            </a:r>
          </a:p>
        </p:txBody>
      </p:sp>
      <p:sp>
        <p:nvSpPr>
          <p:cNvPr id="16" name="Rettangolo con angoli arrotondati 6">
            <a:extLst>
              <a:ext uri="{FF2B5EF4-FFF2-40B4-BE49-F238E27FC236}">
                <a16:creationId xmlns:a16="http://schemas.microsoft.com/office/drawing/2014/main" id="{8906F45E-BDC5-4BCE-BC08-0384B73BD04E}"/>
              </a:ext>
            </a:extLst>
          </p:cNvPr>
          <p:cNvSpPr/>
          <p:nvPr/>
        </p:nvSpPr>
        <p:spPr>
          <a:xfrm>
            <a:off x="8222278" y="4891507"/>
            <a:ext cx="2911750" cy="786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Altre Istituzioni (Università, ecc.)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18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119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fare sistema tra reti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52680" y="620296"/>
            <a:ext cx="4525503" cy="2941313"/>
            <a:chOff x="1032613" y="1301940"/>
            <a:chExt cx="4525503" cy="2941313"/>
          </a:xfrm>
        </p:grpSpPr>
        <p:sp>
          <p:nvSpPr>
            <p:cNvPr id="13" name="Rettangolo con angoli arrotondati 1">
              <a:extLst>
                <a:ext uri="{FF2B5EF4-FFF2-40B4-BE49-F238E27FC236}">
                  <a16:creationId xmlns:a16="http://schemas.microsoft.com/office/drawing/2014/main" id="{E7001EF2-7D0C-404C-A07E-C8440AC1C82D}"/>
                </a:ext>
              </a:extLst>
            </p:cNvPr>
            <p:cNvSpPr/>
            <p:nvPr/>
          </p:nvSpPr>
          <p:spPr>
            <a:xfrm>
              <a:off x="1032613" y="2264113"/>
              <a:ext cx="2051275" cy="91054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/>
                <a:t>Associazioni e operatori</a:t>
              </a:r>
            </a:p>
          </p:txBody>
        </p:sp>
        <p:sp>
          <p:nvSpPr>
            <p:cNvPr id="14" name="Rettangolo con angoli arrotondati 5">
              <a:extLst>
                <a:ext uri="{FF2B5EF4-FFF2-40B4-BE49-F238E27FC236}">
                  <a16:creationId xmlns:a16="http://schemas.microsoft.com/office/drawing/2014/main" id="{0E4ABA8E-EDBC-4C59-9F52-A4E3DAF8DCC3}"/>
                </a:ext>
              </a:extLst>
            </p:cNvPr>
            <p:cNvSpPr/>
            <p:nvPr/>
          </p:nvSpPr>
          <p:spPr>
            <a:xfrm>
              <a:off x="1755120" y="1301940"/>
              <a:ext cx="2911755" cy="78613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/>
                <a:t>Aziende</a:t>
              </a:r>
            </a:p>
          </p:txBody>
        </p:sp>
        <p:sp>
          <p:nvSpPr>
            <p:cNvPr id="15" name="Rettangolo con angoli arrotondati 6">
              <a:extLst>
                <a:ext uri="{FF2B5EF4-FFF2-40B4-BE49-F238E27FC236}">
                  <a16:creationId xmlns:a16="http://schemas.microsoft.com/office/drawing/2014/main" id="{8906F45E-BDC5-4BCE-BC08-0384B73BD04E}"/>
                </a:ext>
              </a:extLst>
            </p:cNvPr>
            <p:cNvSpPr/>
            <p:nvPr/>
          </p:nvSpPr>
          <p:spPr>
            <a:xfrm>
              <a:off x="1753360" y="3343814"/>
              <a:ext cx="2911755" cy="899439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/>
                <a:t>Enti Locali</a:t>
              </a:r>
            </a:p>
            <a:p>
              <a:pPr algn="ctr"/>
              <a:r>
                <a:rPr lang="it-IT" sz="2000" dirty="0"/>
                <a:t>(Comuni, Parchi, Comunità Montane)</a:t>
              </a:r>
            </a:p>
          </p:txBody>
        </p:sp>
        <p:sp>
          <p:nvSpPr>
            <p:cNvPr id="16" name="Rettangolo con angoli arrotondati 6">
              <a:extLst>
                <a:ext uri="{FF2B5EF4-FFF2-40B4-BE49-F238E27FC236}">
                  <a16:creationId xmlns:a16="http://schemas.microsoft.com/office/drawing/2014/main" id="{8906F45E-BDC5-4BCE-BC08-0384B73BD04E}"/>
                </a:ext>
              </a:extLst>
            </p:cNvPr>
            <p:cNvSpPr/>
            <p:nvPr/>
          </p:nvSpPr>
          <p:spPr>
            <a:xfrm>
              <a:off x="3336509" y="2260891"/>
              <a:ext cx="2221607" cy="91054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/>
                <a:t>Altre Istituzioni </a:t>
              </a:r>
              <a:r>
                <a:rPr lang="it-IT" dirty="0"/>
                <a:t>(Regione, Università, ATS,…)</a:t>
              </a: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7305553" y="434440"/>
            <a:ext cx="4069743" cy="3404896"/>
            <a:chOff x="3717088" y="1731521"/>
            <a:chExt cx="5461646" cy="4395150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F6C5EBA7-1BA4-4A08-8714-B9824C360FBD}"/>
                </a:ext>
              </a:extLst>
            </p:cNvPr>
            <p:cNvSpPr/>
            <p:nvPr/>
          </p:nvSpPr>
          <p:spPr>
            <a:xfrm>
              <a:off x="4290512" y="1978289"/>
              <a:ext cx="4241951" cy="3726319"/>
            </a:xfrm>
            <a:prstGeom prst="ellipse">
              <a:avLst/>
            </a:prstGeom>
            <a:noFill/>
            <a:ln w="381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32E78362-89AE-444B-B3D7-2D3165570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541" y="1731521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ADA66F76-2938-4FB5-A0FF-A8CCEF8C3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6191" y="3886841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A6E3778D-4B29-4E95-9F50-13C056CA5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0158" y="1731521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9A93ECBA-314C-4B6B-A829-5BBE536F1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832" y="2721775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1416AC9E-9A50-4BCC-86DF-3B638461A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560" y="4859051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CF49CF0C-DCE2-40A9-AC16-14C053DF0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804" y="5281591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5252376C-0C1E-4000-99B2-1B854B8EE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993" y="4702236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60A3D743-49EB-4A8C-8A67-578399AB4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088" y="3566855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www.unicef.it/gallery/Scuola/logo%20scuolaamica.jpg">
              <a:extLst>
                <a:ext uri="{FF2B5EF4-FFF2-40B4-BE49-F238E27FC236}">
                  <a16:creationId xmlns:a16="http://schemas.microsoft.com/office/drawing/2014/main" id="{BE7A5F51-2BAA-4352-B025-D964E3F42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9014" y="2474047"/>
              <a:ext cx="1292543" cy="8450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1A7F8E11-88E3-4C05-BB5C-C5BA5701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6730" y="3214798"/>
              <a:ext cx="2624929" cy="1067624"/>
            </a:xfrm>
            <a:prstGeom prst="rect">
              <a:avLst/>
            </a:prstGeom>
          </p:spPr>
        </p:pic>
      </p:grpSp>
      <p:sp>
        <p:nvSpPr>
          <p:cNvPr id="4" name="Freccia bidirezionale orizzontale 3"/>
          <p:cNvSpPr/>
          <p:nvPr/>
        </p:nvSpPr>
        <p:spPr>
          <a:xfrm>
            <a:off x="5262284" y="1664348"/>
            <a:ext cx="1667435" cy="7462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Segnaposto contenuto 2"/>
          <p:cNvSpPr txBox="1">
            <a:spLocks/>
          </p:cNvSpPr>
          <p:nvPr/>
        </p:nvSpPr>
        <p:spPr>
          <a:xfrm>
            <a:off x="322729" y="3679552"/>
            <a:ext cx="11528611" cy="2335773"/>
          </a:xfrm>
          <a:prstGeom prst="rect">
            <a:avLst/>
          </a:prstGeom>
        </p:spPr>
        <p:txBody>
          <a:bodyPr numCol="2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Realizzazione e concretezza buone pratiche</a:t>
            </a:r>
          </a:p>
          <a:p>
            <a:r>
              <a:rPr lang="it-IT" sz="2000" dirty="0"/>
              <a:t>Integrazione e armonizzazione dei metodi e delle offerte educative del territorio</a:t>
            </a:r>
          </a:p>
          <a:p>
            <a:r>
              <a:rPr lang="it-IT" sz="2000" dirty="0"/>
              <a:t>Sviluppo di una cassetta degli attrezzi condivisa e comune</a:t>
            </a:r>
          </a:p>
          <a:p>
            <a:r>
              <a:rPr lang="it-IT" sz="2000" dirty="0"/>
              <a:t>Approfondimenti tecnico – scientifici Comunicazione coordinata e in sinergia</a:t>
            </a:r>
          </a:p>
          <a:p>
            <a:r>
              <a:rPr lang="it-IT" sz="2000" dirty="0"/>
              <a:t>Sviluppo di competenze</a:t>
            </a:r>
          </a:p>
          <a:p>
            <a:r>
              <a:rPr lang="it-IT" sz="2000" dirty="0"/>
              <a:t>Coordinamento opportunità formative</a:t>
            </a:r>
          </a:p>
          <a:p>
            <a:r>
              <a:rPr lang="it-IT" sz="2000" dirty="0"/>
              <a:t>Coordinamento tra progetti</a:t>
            </a:r>
          </a:p>
          <a:p>
            <a:r>
              <a:rPr lang="it-IT" sz="2000" dirty="0"/>
              <a:t>…………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31" name="Immagin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322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0" y="2201340"/>
            <a:ext cx="12192000" cy="1100659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3600" b="1" dirty="0">
                <a:solidFill>
                  <a:schemeClr val="accent2"/>
                </a:solidFill>
              </a:rPr>
              <a:t>Green School:</a:t>
            </a:r>
          </a:p>
          <a:p>
            <a:pPr algn="ctr"/>
            <a:r>
              <a:rPr lang="it-IT" sz="3600" b="1" dirty="0">
                <a:solidFill>
                  <a:schemeClr val="accent2"/>
                </a:solidFill>
              </a:rPr>
              <a:t>rete lombarda per lo sviluppo sostenibile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31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  <p:sp>
        <p:nvSpPr>
          <p:cNvPr id="34" name="Titolo 1">
            <a:extLst>
              <a:ext uri="{FF2B5EF4-FFF2-40B4-BE49-F238E27FC236}">
                <a16:creationId xmlns:a16="http://schemas.microsoft.com/office/drawing/2014/main" id="{EF86B81E-775E-49BC-9B6F-2EC4988C13ED}"/>
              </a:ext>
            </a:extLst>
          </p:cNvPr>
          <p:cNvSpPr txBox="1">
            <a:spLocks/>
          </p:cNvSpPr>
          <p:nvPr/>
        </p:nvSpPr>
        <p:spPr>
          <a:xfrm>
            <a:off x="1111625" y="3217333"/>
            <a:ext cx="9950823" cy="2743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chemeClr val="tx1"/>
                </a:solidFill>
              </a:rPr>
              <a:t>19 giugno 2019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Palazzo Lombardia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Auditorium Testori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Dalle 9.00 alle 13.00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C2C69EBE-DF85-4778-A23D-FCEF63E5DAD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15651" y="251825"/>
            <a:ext cx="4560697" cy="190800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085001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BAC25-3B54-4705-BD33-F258542FAD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11625" y="2617700"/>
            <a:ext cx="9950823" cy="165847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solidFill>
                  <a:schemeClr val="tx1"/>
                </a:solidFill>
              </a:rPr>
              <a:t>Grazie dell’attenzione!</a:t>
            </a:r>
            <a:br>
              <a:rPr lang="it-IT" sz="4000" b="1" dirty="0">
                <a:solidFill>
                  <a:schemeClr val="tx1"/>
                </a:solidFill>
              </a:rPr>
            </a:br>
            <a:r>
              <a:rPr lang="it-IT" sz="4000" b="1" dirty="0">
                <a:solidFill>
                  <a:schemeClr val="tx1"/>
                </a:solidFill>
                <a:hlinkClick r:id="rId2"/>
              </a:rPr>
              <a:t>www.modusricilandi.info</a:t>
            </a:r>
            <a:br>
              <a:rPr lang="it-IT" sz="4000" b="1" dirty="0">
                <a:solidFill>
                  <a:schemeClr val="tx1"/>
                </a:solidFill>
              </a:rPr>
            </a:br>
            <a:r>
              <a:rPr lang="it-IT" sz="4000" b="1" dirty="0">
                <a:solidFill>
                  <a:schemeClr val="tx1"/>
                </a:solidFill>
                <a:hlinkClick r:id="rId3"/>
              </a:rPr>
              <a:t>www.greenschoolsforum.wordpress.com</a:t>
            </a:r>
            <a:endParaRPr lang="it-IT" sz="4000" b="1" dirty="0">
              <a:solidFill>
                <a:schemeClr val="tx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09" y="198145"/>
            <a:ext cx="3431163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7" name="Immagin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481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di cosa si tratta e come si è sviluppato</a:t>
            </a:r>
          </a:p>
        </p:txBody>
      </p:sp>
      <p:pic>
        <p:nvPicPr>
          <p:cNvPr id="28" name="Segnaposto contenuto 13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4A9BBE91-1C0C-4FA5-B40D-F1D4AAEE5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38" y="1115327"/>
            <a:ext cx="3029102" cy="4391635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</p:spPr>
      </p:pic>
      <p:pic>
        <p:nvPicPr>
          <p:cNvPr id="31" name="Segnaposto contenuto 13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4A9BBE91-1C0C-4FA5-B40D-F1D4AAEE5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01" y="1111605"/>
            <a:ext cx="3029102" cy="4391635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</p:spPr>
      </p:pic>
      <p:sp>
        <p:nvSpPr>
          <p:cNvPr id="3" name="Freccia a destra 2"/>
          <p:cNvSpPr/>
          <p:nvPr/>
        </p:nvSpPr>
        <p:spPr>
          <a:xfrm>
            <a:off x="0" y="5479838"/>
            <a:ext cx="12192000" cy="1368736"/>
          </a:xfrm>
          <a:prstGeom prst="rightArrow">
            <a:avLst>
              <a:gd name="adj1" fmla="val 84437"/>
              <a:gd name="adj2" fmla="val 4722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62755" y="5656892"/>
            <a:ext cx="2680445" cy="1008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2009/10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Inizia il progetto da Agenda 21 Laghi, CAST e Uninsubria </a:t>
            </a:r>
          </a:p>
        </p:txBody>
      </p:sp>
      <p:pic>
        <p:nvPicPr>
          <p:cNvPr id="33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8" y="2982137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65" y="2997384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49" y="3666548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71" y="2535442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sellaDiTesto 38"/>
          <p:cNvSpPr txBox="1"/>
          <p:nvPr/>
        </p:nvSpPr>
        <p:spPr>
          <a:xfrm>
            <a:off x="3012235" y="5656887"/>
            <a:ext cx="2680445" cy="1008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2010/11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Idea di certificare le scuole come Green School 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5970680" y="5665847"/>
            <a:ext cx="2680445" cy="1008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2015/16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Sperimentazione progetto a livello provinciale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8906672" y="5665834"/>
            <a:ext cx="2680445" cy="1008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2016/17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Apertura a tutte le scuole della provincia introducendo le classi di certificazione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9F511B60-CCD7-46A2-B6D5-89B278FD7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4968" y="546179"/>
            <a:ext cx="846967" cy="845080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A40CA4BB-EA91-4218-8D99-165F9037A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58" y="705859"/>
            <a:ext cx="778390" cy="525719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55A14238-3013-44BA-B8C0-BB7580C0C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40" y="545329"/>
            <a:ext cx="867598" cy="828000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842682" y="2465277"/>
            <a:ext cx="2181503" cy="1900492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09" y="1681249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53" y="2239765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91" y="1111606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64" y="3173062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65" y="3791083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93" y="2641879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076" y="2900514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626" y="3257438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60" y="3594904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512" y="2358054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47" y="4277414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566" y="4607564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88" y="4800455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58" y="4122772"/>
            <a:ext cx="1009923" cy="660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F01DA514-6EFE-4489-BB0E-D1639E1CDE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842" y="554659"/>
            <a:ext cx="1870898" cy="618963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9F511B60-CCD7-46A2-B6D5-89B278FD7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9570" y="1113175"/>
            <a:ext cx="846967" cy="845080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A40CA4BB-EA91-4218-8D99-165F9037A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5272" y="1272855"/>
            <a:ext cx="778390" cy="525719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55A14238-3013-44BA-B8C0-BB7580C0C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6638" y="1130255"/>
            <a:ext cx="867598" cy="828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34" y="1374042"/>
            <a:ext cx="1539292" cy="666164"/>
          </a:xfrm>
          <a:prstGeom prst="rect">
            <a:avLst/>
          </a:prstGeom>
        </p:spPr>
      </p:pic>
      <p:pic>
        <p:nvPicPr>
          <p:cNvPr id="71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1" b="5827"/>
          <a:stretch/>
        </p:blipFill>
        <p:spPr bwMode="auto">
          <a:xfrm>
            <a:off x="10364388" y="2757723"/>
            <a:ext cx="1228793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644" y="1955185"/>
            <a:ext cx="1502279" cy="63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CasellaDiTesto 71"/>
          <p:cNvSpPr txBox="1"/>
          <p:nvPr/>
        </p:nvSpPr>
        <p:spPr>
          <a:xfrm>
            <a:off x="3771900" y="590519"/>
            <a:ext cx="4130005" cy="2000970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000" dirty="0"/>
              <a:t>Green School</a:t>
            </a:r>
          </a:p>
          <a:p>
            <a:pPr algn="ctr"/>
            <a:r>
              <a:rPr lang="it-IT" sz="2000" dirty="0"/>
              <a:t>è un progetto di educazione alla sviluppo sostenibile che supporta e certifica ogni anno scolastico le scuole più eco-attive della provincia di Varese</a:t>
            </a:r>
          </a:p>
        </p:txBody>
      </p:sp>
    </p:spTree>
    <p:extLst>
      <p:ext uri="{BB962C8B-B14F-4D97-AF65-F5344CB8AC3E}">
        <p14:creationId xmlns:p14="http://schemas.microsoft.com/office/powerpoint/2010/main" val="318740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cosa sono?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22729" y="726148"/>
            <a:ext cx="11528612" cy="1425374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it-IT" sz="2000" dirty="0"/>
              <a:t>Le Green School sono scuole </a:t>
            </a:r>
            <a:r>
              <a:rPr lang="it-IT" sz="2000" b="1" dirty="0"/>
              <a:t>certificate</a:t>
            </a:r>
            <a:r>
              <a:rPr lang="it-IT" sz="2000" dirty="0"/>
              <a:t> per il loro impegno concreto nel </a:t>
            </a:r>
            <a:r>
              <a:rPr lang="it-IT" sz="2000" b="1" dirty="0"/>
              <a:t>ridurre la propria impronta ecologica </a:t>
            </a:r>
            <a:r>
              <a:rPr lang="it-IT" sz="2000" dirty="0"/>
              <a:t>dando un buon esempio di sostenibilità e nell’essere </a:t>
            </a:r>
            <a:r>
              <a:rPr lang="it-IT" sz="2000" b="1" dirty="0"/>
              <a:t>volano di sviluppo sostenibile</a:t>
            </a:r>
            <a:r>
              <a:rPr lang="it-IT" sz="2000" dirty="0"/>
              <a:t> nel territorio e nelle comunità in cui sono insediate promuovendo verso la cittadinanza e gli stakeholders l’adozione di buone pratiche sostenibili.</a:t>
            </a:r>
          </a:p>
        </p:txBody>
      </p:sp>
      <p:pic>
        <p:nvPicPr>
          <p:cNvPr id="18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84" y="2754606"/>
            <a:ext cx="4479919" cy="29290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88833" y="3594560"/>
            <a:ext cx="2429996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Sensibilità e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cittadinanza attiva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572123" y="2333801"/>
            <a:ext cx="2293411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Buone pratiche sostenibili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8066460" y="5177316"/>
            <a:ext cx="1535998" cy="70788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Creatività e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innovazione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9409318" y="3774466"/>
            <a:ext cx="1774845" cy="70788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Integrazione e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trasversalità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1377623" y="5001528"/>
            <a:ext cx="2337499" cy="70788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Capacità di cogliere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opportunità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8253537" y="2375374"/>
            <a:ext cx="2060888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Sviluppo di competenze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23" name="Immagin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57" y="1984682"/>
            <a:ext cx="257337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83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il percorso nell’anno scolastico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23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1E41614F-A1DA-4B25-8ADF-C9B57E89BB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99" t="15558" r="12908" b="7891"/>
          <a:stretch/>
        </p:blipFill>
        <p:spPr>
          <a:xfrm>
            <a:off x="1670180" y="802436"/>
            <a:ext cx="8397729" cy="49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1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come viene assegnata la certificazione di scuola eco attiva?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22729" y="624544"/>
            <a:ext cx="11528612" cy="992585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it-IT" sz="2000" dirty="0"/>
              <a:t>A fine anno scolastico le esperienze delle Green School vengono valutate da delle commissioni composte da persone con competenze sul tema e sulla base di una serie di criteri quantitativi e qualitativi.</a:t>
            </a:r>
          </a:p>
        </p:txBody>
      </p:sp>
      <p:pic>
        <p:nvPicPr>
          <p:cNvPr id="18" name="Picture 2" descr="http://www.unicef.it/gallery/Scuola/logo%20scuolaamica.jpg">
            <a:extLst>
              <a:ext uri="{FF2B5EF4-FFF2-40B4-BE49-F238E27FC236}">
                <a16:creationId xmlns:a16="http://schemas.microsoft.com/office/drawing/2014/main" id="{32E78362-89AE-444B-B3D7-2D316557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84" y="2754606"/>
            <a:ext cx="4479919" cy="29290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88833" y="2891799"/>
            <a:ext cx="2429996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Coinvolgimento attivo popolazione scolastica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286933" y="1918918"/>
            <a:ext cx="2921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Grado di partecipazione al progetto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797444" y="4214835"/>
            <a:ext cx="2933816" cy="70788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Coinvolgimento soggetti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esterni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105798" y="5226218"/>
            <a:ext cx="3283270" cy="70788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Divulgazione e promozione,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sensibilizzazione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9160587" y="3045687"/>
            <a:ext cx="2587310" cy="70788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Tematiche ambientali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affrontate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7626979" y="1985892"/>
            <a:ext cx="2060888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Qualità della didattica 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23" name="Immagin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57" y="1984682"/>
            <a:ext cx="257337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ttangolo 19"/>
          <p:cNvSpPr/>
          <p:nvPr/>
        </p:nvSpPr>
        <p:spPr>
          <a:xfrm>
            <a:off x="9219365" y="4135889"/>
            <a:ext cx="2060888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Ampliamento e consolidamento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7980080" y="5143422"/>
            <a:ext cx="2908044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Bonus (originalità e precisione)</a:t>
            </a:r>
          </a:p>
        </p:txBody>
      </p:sp>
    </p:spTree>
    <p:extLst>
      <p:ext uri="{BB962C8B-B14F-4D97-AF65-F5344CB8AC3E}">
        <p14:creationId xmlns:p14="http://schemas.microsoft.com/office/powerpoint/2010/main" val="348564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164948"/>
              </p:ext>
            </p:extLst>
          </p:nvPr>
        </p:nvGraphicFramePr>
        <p:xfrm>
          <a:off x="110881" y="775423"/>
          <a:ext cx="6693332" cy="537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i numeri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6937973" y="788870"/>
            <a:ext cx="4805761" cy="50202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000" b="1" dirty="0"/>
              <a:t>Anno 2018/19</a:t>
            </a:r>
          </a:p>
          <a:p>
            <a:pPr marL="0" indent="0" algn="ctr">
              <a:buNone/>
            </a:pPr>
            <a:r>
              <a:rPr lang="it-IT" sz="2600" dirty="0"/>
              <a:t>103 scuole certificate</a:t>
            </a:r>
          </a:p>
          <a:p>
            <a:pPr marL="0" indent="0" algn="ctr">
              <a:buNone/>
            </a:pPr>
            <a:r>
              <a:rPr lang="it-IT" sz="2600" dirty="0"/>
              <a:t>1.697 insegnanti</a:t>
            </a:r>
          </a:p>
          <a:p>
            <a:pPr marL="0" indent="0" algn="ctr">
              <a:buNone/>
            </a:pPr>
            <a:r>
              <a:rPr lang="it-IT" sz="2600" dirty="0"/>
              <a:t>22.936 alunni</a:t>
            </a:r>
          </a:p>
          <a:p>
            <a:pPr marL="0" indent="0" algn="ctr">
              <a:lnSpc>
                <a:spcPct val="110000"/>
              </a:lnSpc>
              <a:buNone/>
            </a:pPr>
            <a:endParaRPr lang="it-IT" sz="2000" dirty="0"/>
          </a:p>
          <a:p>
            <a:pPr marL="0" indent="0" algn="ctr">
              <a:lnSpc>
                <a:spcPct val="110000"/>
              </a:lnSpc>
              <a:buNone/>
            </a:pPr>
            <a:endParaRPr lang="it-IT" sz="2000" dirty="0"/>
          </a:p>
          <a:p>
            <a:pPr marL="0" indent="0" algn="ctr">
              <a:lnSpc>
                <a:spcPct val="110000"/>
              </a:lnSpc>
              <a:buNone/>
            </a:pPr>
            <a:endParaRPr lang="it-IT" sz="900" dirty="0"/>
          </a:p>
          <a:p>
            <a:pPr marL="0" indent="0" algn="ctr">
              <a:buFont typeface="Corbel" pitchFamily="34" charset="0"/>
              <a:buNone/>
            </a:pPr>
            <a:r>
              <a:rPr lang="it-IT" sz="3000" b="1" dirty="0"/>
              <a:t>Anno 2009/10</a:t>
            </a:r>
          </a:p>
          <a:p>
            <a:pPr marL="0" indent="0" algn="ctr">
              <a:buFont typeface="Corbel" pitchFamily="34" charset="0"/>
              <a:buNone/>
            </a:pPr>
            <a:r>
              <a:rPr lang="it-IT" sz="2600" dirty="0"/>
              <a:t>10 scuole certificate</a:t>
            </a:r>
          </a:p>
          <a:p>
            <a:pPr marL="0" indent="0" algn="ctr">
              <a:buFont typeface="Corbel" pitchFamily="34" charset="0"/>
              <a:buNone/>
            </a:pPr>
            <a:r>
              <a:rPr lang="it-IT" sz="2600" dirty="0"/>
              <a:t>80 insegnanti</a:t>
            </a:r>
          </a:p>
          <a:p>
            <a:pPr marL="0" indent="0" algn="ctr">
              <a:buFont typeface="Corbel" pitchFamily="34" charset="0"/>
              <a:buNone/>
            </a:pPr>
            <a:r>
              <a:rPr lang="it-IT" sz="2600" dirty="0"/>
              <a:t>935 alunni</a:t>
            </a:r>
          </a:p>
        </p:txBody>
      </p:sp>
      <p:sp>
        <p:nvSpPr>
          <p:cNvPr id="11" name="Freccia in giù 10"/>
          <p:cNvSpPr/>
          <p:nvPr/>
        </p:nvSpPr>
        <p:spPr>
          <a:xfrm rot="10800000">
            <a:off x="8980381" y="2796980"/>
            <a:ext cx="692540" cy="1037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2043943" y="771935"/>
            <a:ext cx="3021106" cy="313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it-IT" sz="2000" b="1" dirty="0"/>
              <a:t>Numero plessi iscritti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21" name="Immagin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493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l’evoluzione delle scuole eco-attive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0F5AB7BD-6E98-4A34-B9BE-9278B3B3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88" y="651918"/>
            <a:ext cx="7651411" cy="5393286"/>
          </a:xfrm>
        </p:spPr>
        <p:txBody>
          <a:bodyPr lIns="0" tIns="0" rIns="0" bIns="0" anchor="ctr">
            <a:no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Adesione a percorsi/concorsi offerti da operatori del territorio per fare qualcosa sull’ambiente senza obiettivi precisi (es. i laboratori con esperti)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Applicazione di singole buone pratiche ambientali all’interno della scuola e adesione a percorsi promossi dal territorio (es. il guardiano della luce)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Inserimento nel POF/PTOF dell’approccio Green School, gruppo operativo dedicato, applicazione di buone pratiche per ridurre l’impronta carbonica dei comportamenti a scuola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Buone pratiche sostenibili ordinarie, ricerca di nuove idee, le iniziative offerte dal territorio diventano un’opportunità per fare crescere il livello di Green School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I concetti di sostenibilità ambientale si integrano nella didattica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Scuola che coinvolge le famiglie, il Comune, le altre scuole e gli altri soggetti del territorio verso comportamenti e scelte sostenibili</a:t>
            </a:r>
            <a:endParaRPr lang="it-IT" sz="1600" dirty="0">
              <a:solidFill>
                <a:srgbClr val="549E39"/>
              </a:solidFill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B86276B4-FC89-47F8-8560-567FE9D5B946}"/>
              </a:ext>
            </a:extLst>
          </p:cNvPr>
          <p:cNvSpPr/>
          <p:nvPr/>
        </p:nvSpPr>
        <p:spPr>
          <a:xfrm>
            <a:off x="3263059" y="2150032"/>
            <a:ext cx="642796" cy="432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F850E43F-EC57-4037-831F-F9095B340DBE}"/>
              </a:ext>
            </a:extLst>
          </p:cNvPr>
          <p:cNvSpPr/>
          <p:nvPr/>
        </p:nvSpPr>
        <p:spPr>
          <a:xfrm>
            <a:off x="3263059" y="1124679"/>
            <a:ext cx="642796" cy="432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782737"/>
              </p:ext>
            </p:extLst>
          </p:nvPr>
        </p:nvGraphicFramePr>
        <p:xfrm>
          <a:off x="8280401" y="1456248"/>
          <a:ext cx="3550254" cy="355599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50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005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u="none" strike="noStrike" dirty="0">
                          <a:effectLst/>
                        </a:rPr>
                        <a:t>ACQUA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5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u="none" strike="noStrike" dirty="0">
                          <a:effectLst/>
                        </a:rPr>
                        <a:t>ENERGIA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5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u="none" strike="noStrike" dirty="0">
                          <a:effectLst/>
                        </a:rPr>
                        <a:t>RIFIUTI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05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u="none" strike="noStrike" dirty="0">
                          <a:effectLst/>
                        </a:rPr>
                        <a:t>MOBILITÀ 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74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u="none" strike="noStrike" dirty="0">
                          <a:effectLst/>
                        </a:rPr>
                        <a:t>NATURA E BIODIVERSITÀ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05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u="none" strike="noStrike" dirty="0">
                          <a:effectLst/>
                        </a:rPr>
                        <a:t>SPRECO ALIMENTARE</a:t>
                      </a:r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B86276B4-FC89-47F8-8560-567FE9D5B946}"/>
              </a:ext>
            </a:extLst>
          </p:cNvPr>
          <p:cNvSpPr/>
          <p:nvPr/>
        </p:nvSpPr>
        <p:spPr>
          <a:xfrm>
            <a:off x="3263053" y="3225335"/>
            <a:ext cx="642796" cy="432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B86276B4-FC89-47F8-8560-567FE9D5B946}"/>
              </a:ext>
            </a:extLst>
          </p:cNvPr>
          <p:cNvSpPr/>
          <p:nvPr/>
        </p:nvSpPr>
        <p:spPr>
          <a:xfrm>
            <a:off x="3263047" y="4368374"/>
            <a:ext cx="642796" cy="432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B86276B4-FC89-47F8-8560-567FE9D5B946}"/>
              </a:ext>
            </a:extLst>
          </p:cNvPr>
          <p:cNvSpPr/>
          <p:nvPr/>
        </p:nvSpPr>
        <p:spPr>
          <a:xfrm>
            <a:off x="3263047" y="5172739"/>
            <a:ext cx="642796" cy="432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uppo 16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18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859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le buone pratiche sostenibili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2729" y="1482451"/>
            <a:ext cx="11530604" cy="4673074"/>
          </a:xfrm>
          <a:prstGeom prst="rect">
            <a:avLst/>
          </a:prstGeom>
        </p:spPr>
        <p:txBody>
          <a:bodyPr lIns="0" tIns="0" rIns="0" bIns="0" numCol="1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Lettura del contatore e controllo dei consumi (si scoprono le perdite!)</a:t>
            </a:r>
          </a:p>
          <a:p>
            <a:r>
              <a:rPr lang="it-IT" sz="2400" dirty="0"/>
              <a:t>Controllori del rubinetto a scuola e a casa</a:t>
            </a:r>
          </a:p>
          <a:p>
            <a:r>
              <a:rPr lang="it-IT" sz="2400" dirty="0"/>
              <a:t>Bottiglie nello scarico dei gabinetti</a:t>
            </a:r>
          </a:p>
          <a:p>
            <a:r>
              <a:rPr lang="it-IT" sz="2400" dirty="0"/>
              <a:t>Installazione filtri rompigetto sui rubinetti</a:t>
            </a:r>
          </a:p>
          <a:p>
            <a:r>
              <a:rPr lang="it-IT" sz="2400" dirty="0"/>
              <a:t>Riutilizzo dell’acqua avanzata nelle caraffe per irrigare </a:t>
            </a:r>
          </a:p>
          <a:p>
            <a:r>
              <a:rPr lang="it-IT" sz="2400" dirty="0"/>
              <a:t>Recupero acqua piovana per orto</a:t>
            </a:r>
          </a:p>
          <a:p>
            <a:r>
              <a:rPr lang="it-IT" sz="2400" dirty="0"/>
              <a:t>Analisi qualità acque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-5" y="663405"/>
            <a:ext cx="12192000" cy="6006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Acqua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9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13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2192000" cy="600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/>
              <a:t>Green School: le buone pratiche sostenibili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22729" y="1556792"/>
            <a:ext cx="11528611" cy="4252338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Letture del contatore o analisi dei consumi da bolletta</a:t>
            </a:r>
          </a:p>
          <a:p>
            <a:r>
              <a:rPr lang="it-IT" sz="2400" dirty="0"/>
              <a:t>Questionario sui consumi di energia a casa</a:t>
            </a:r>
          </a:p>
          <a:p>
            <a:r>
              <a:rPr lang="it-IT" sz="2400" dirty="0"/>
              <a:t>Regole sull’utilizzo dell’energia a scuola</a:t>
            </a:r>
          </a:p>
          <a:p>
            <a:r>
              <a:rPr lang="it-IT" sz="2400" dirty="0"/>
              <a:t>Guardiani della luce</a:t>
            </a:r>
          </a:p>
          <a:p>
            <a:r>
              <a:rPr lang="it-IT" sz="2400" dirty="0"/>
              <a:t>Controllo della temperatura</a:t>
            </a:r>
          </a:p>
          <a:p>
            <a:r>
              <a:rPr lang="it-IT" sz="2400" dirty="0"/>
              <a:t>Analisi e simulazioni di buone pratiche di risparmio energetico</a:t>
            </a:r>
          </a:p>
          <a:p>
            <a:r>
              <a:rPr lang="it-IT" sz="2400" dirty="0"/>
              <a:t>Giornate o periodi di risparmio energetico</a:t>
            </a:r>
          </a:p>
          <a:p>
            <a:r>
              <a:rPr lang="it-IT" sz="2400" dirty="0"/>
              <a:t>Installazione di dispositivi per il risparmio energetico (es. valvole termostatiche, luci a led, ecc.)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-5" y="663405"/>
            <a:ext cx="12192000" cy="6006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Energia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3337503" y="6131900"/>
            <a:ext cx="5508000" cy="720000"/>
            <a:chOff x="3845523" y="6038763"/>
            <a:chExt cx="5586242" cy="819397"/>
          </a:xfrm>
        </p:grpSpPr>
        <p:pic>
          <p:nvPicPr>
            <p:cNvPr id="9" name="Immagin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523" y="6065997"/>
              <a:ext cx="4494213" cy="7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202" y="6038763"/>
              <a:ext cx="990563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2113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1025</TotalTime>
  <Words>983</Words>
  <Application>Microsoft Office PowerPoint</Application>
  <PresentationFormat>Widescreen</PresentationFormat>
  <Paragraphs>177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Calibri</vt:lpstr>
      <vt:lpstr>Corbel</vt:lpstr>
      <vt:lpstr>Tahoma</vt:lpstr>
      <vt:lpstr>Base</vt:lpstr>
      <vt:lpstr>Green School: le scuole della provincia di Varese verso la sostenibilità ambientale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dell’attenzione! www.modusricilandi.info www.greenschoolsforum.wordpress.com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Colombo</dc:creator>
  <cp:lastModifiedBy>Giovanna Garrone</cp:lastModifiedBy>
  <cp:revision>78</cp:revision>
  <cp:lastPrinted>2018-06-22T07:07:40Z</cp:lastPrinted>
  <dcterms:created xsi:type="dcterms:W3CDTF">2018-05-31T08:02:27Z</dcterms:created>
  <dcterms:modified xsi:type="dcterms:W3CDTF">2019-06-03T05:50:25Z</dcterms:modified>
</cp:coreProperties>
</file>